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59" r:id="rId6"/>
    <p:sldId id="262" r:id="rId7"/>
    <p:sldId id="263" r:id="rId8"/>
    <p:sldId id="264" r:id="rId9"/>
    <p:sldId id="266" r:id="rId10"/>
    <p:sldId id="267" r:id="rId11"/>
    <p:sldId id="268" r:id="rId12"/>
    <p:sldId id="270" r:id="rId13"/>
    <p:sldId id="271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2012-03-02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2012-03-02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2012-03-02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2012-03-02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ater.epa.gov/drink/contaminants/index.cfm" TargetMode="External"/><Relationship Id="rId2" Type="http://schemas.openxmlformats.org/officeDocument/2006/relationships/hyperlink" Target="http://www.lenntech.com/applications/drinking/standards/who-s-drinking-water-standard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korearth.net/lecture/enviro/water_qua/water_quality7.php" TargetMode="External"/><Relationship Id="rId4" Type="http://schemas.openxmlformats.org/officeDocument/2006/relationships/hyperlink" Target="http://www.lenntech.com/applications/drinking/standards/eu-s-drinking-water-standards.ht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moohee21.com.ne.kr/ncwppicture/ws01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Ch.3. Water Quality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ko-KR" dirty="0" smtClean="0"/>
              <a:t>What is WQ?</a:t>
            </a:r>
          </a:p>
          <a:p>
            <a:pPr lvl="1"/>
            <a:r>
              <a:rPr lang="en-US" altLang="ko-KR" dirty="0" smtClean="0"/>
              <a:t>Physical, chemical, biological characteristics of water</a:t>
            </a:r>
          </a:p>
          <a:p>
            <a:pPr lvl="1"/>
            <a:r>
              <a:rPr lang="en-US" altLang="ko-KR" dirty="0" smtClean="0"/>
              <a:t>Appropriateness of water properties for a given usage purpose</a:t>
            </a:r>
          </a:p>
          <a:p>
            <a:pPr lvl="1">
              <a:buNone/>
            </a:pPr>
            <a:endParaRPr lang="en-US" altLang="ko-KR" dirty="0" smtClean="0"/>
          </a:p>
          <a:p>
            <a:r>
              <a:rPr lang="en-US" altLang="ko-KR" dirty="0" smtClean="0"/>
              <a:t>Water usage?</a:t>
            </a:r>
          </a:p>
          <a:p>
            <a:pPr lvl="1"/>
            <a:r>
              <a:rPr lang="en-US" altLang="ko-KR" dirty="0" smtClean="0"/>
              <a:t>Drinking</a:t>
            </a:r>
          </a:p>
          <a:p>
            <a:pPr lvl="1"/>
            <a:r>
              <a:rPr lang="en-US" altLang="ko-KR" dirty="0" smtClean="0"/>
              <a:t>Other household usage (shower, gardening, laundry, cooking, etc.)</a:t>
            </a:r>
          </a:p>
          <a:p>
            <a:pPr lvl="1"/>
            <a:r>
              <a:rPr lang="en-US" altLang="ko-KR" dirty="0" smtClean="0"/>
              <a:t>Agriculture</a:t>
            </a:r>
          </a:p>
          <a:p>
            <a:pPr lvl="1"/>
            <a:r>
              <a:rPr lang="en-US" altLang="ko-KR" dirty="0" smtClean="0"/>
              <a:t>Industry</a:t>
            </a:r>
          </a:p>
          <a:p>
            <a:pPr lvl="1"/>
            <a:r>
              <a:rPr lang="en-US" altLang="ko-KR" dirty="0" smtClean="0"/>
              <a:t>Leisure</a:t>
            </a:r>
          </a:p>
          <a:p>
            <a:pPr lvl="1"/>
            <a:r>
              <a:rPr lang="en-US" altLang="ko-KR" dirty="0" smtClean="0"/>
              <a:t>Others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548681"/>
            <a:ext cx="8496944" cy="576064"/>
          </a:xfrm>
        </p:spPr>
        <p:txBody>
          <a:bodyPr>
            <a:normAutofit/>
          </a:bodyPr>
          <a:lstStyle/>
          <a:p>
            <a:pPr lvl="2"/>
            <a:r>
              <a:rPr lang="en-US" altLang="ko-KR" dirty="0" smtClean="0"/>
              <a:t>Hg: ‘</a:t>
            </a:r>
            <a:r>
              <a:rPr lang="en-US" altLang="ko-KR" dirty="0" err="1" smtClean="0"/>
              <a:t>Minamata</a:t>
            </a:r>
            <a:r>
              <a:rPr lang="en-US" altLang="ko-KR" dirty="0" smtClean="0"/>
              <a:t>’ disease, kidney damage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2483768" y="5301208"/>
            <a:ext cx="396615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http://healthandenergy.com/air_pollution_health_effects.htm /</a:t>
            </a:r>
            <a:endParaRPr lang="ko-KR" altLang="en-US" sz="1000" dirty="0"/>
          </a:p>
        </p:txBody>
      </p:sp>
      <p:sp>
        <p:nvSpPr>
          <p:cNvPr id="5" name="직사각형 4"/>
          <p:cNvSpPr/>
          <p:nvPr/>
        </p:nvSpPr>
        <p:spPr>
          <a:xfrm>
            <a:off x="1835696" y="56612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b="1" i="1" dirty="0" smtClean="0"/>
              <a:t>Son With Birth Defects Due to Mercury Poisoning</a:t>
            </a:r>
            <a:endParaRPr lang="en-US" altLang="ko-KR" b="1" i="1" dirty="0"/>
          </a:p>
        </p:txBody>
      </p:sp>
      <p:pic>
        <p:nvPicPr>
          <p:cNvPr id="23554" name="Picture 2" descr="http://healthandenergy.com/images/mercury_minama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196752"/>
            <a:ext cx="5876925" cy="3876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548681"/>
            <a:ext cx="8496944" cy="576064"/>
          </a:xfrm>
        </p:spPr>
        <p:txBody>
          <a:bodyPr>
            <a:normAutofit fontScale="77500" lnSpcReduction="20000"/>
          </a:bodyPr>
          <a:lstStyle/>
          <a:p>
            <a:pPr lvl="2"/>
            <a:r>
              <a:rPr lang="en-US" altLang="ko-KR" dirty="0" smtClean="0"/>
              <a:t>F: Bone disease (pain and tenderness of the bones); Children may get mottled teeth.</a:t>
            </a:r>
          </a:p>
        </p:txBody>
      </p:sp>
      <p:pic>
        <p:nvPicPr>
          <p:cNvPr id="6" name="Picture 5" descr="Skeleton Fluores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564904"/>
            <a:ext cx="1247775" cy="2695575"/>
          </a:xfrm>
          <a:prstGeom prst="rect">
            <a:avLst/>
          </a:prstGeom>
          <a:noFill/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555776" y="1390219"/>
            <a:ext cx="43781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altLang="ko-KR" dirty="0" smtClean="0"/>
              <a:t>Researchers </a:t>
            </a:r>
            <a:r>
              <a:rPr lang="en-US" altLang="ko-KR" dirty="0"/>
              <a:t>say in some villages nearly </a:t>
            </a:r>
          </a:p>
          <a:p>
            <a:r>
              <a:rPr lang="en-US" altLang="ko-KR" dirty="0"/>
              <a:t>all adults suffer skeletal </a:t>
            </a:r>
            <a:r>
              <a:rPr lang="en-US" altLang="ko-KR" dirty="0" err="1"/>
              <a:t>fluorosis</a:t>
            </a:r>
            <a:r>
              <a:rPr lang="en-US" altLang="ko-KR" dirty="0"/>
              <a:t>. China.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115616" y="2204864"/>
            <a:ext cx="368081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/>
              <a:t>://ehpnet1.niehs.nih.gov/docs/1994/102-2/focus.html</a:t>
            </a:r>
          </a:p>
        </p:txBody>
      </p:sp>
      <p:pic>
        <p:nvPicPr>
          <p:cNvPr id="10" name="Picture 9" descr="D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492896"/>
            <a:ext cx="3810000" cy="3571875"/>
          </a:xfrm>
          <a:prstGeom prst="rect">
            <a:avLst/>
          </a:prstGeom>
          <a:noFill/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246811" y="6237312"/>
            <a:ext cx="489718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/>
              <a:t>://curezone.com/forums/fm.asp?i=919190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548681"/>
            <a:ext cx="8496944" cy="1800200"/>
          </a:xfrm>
        </p:spPr>
        <p:txBody>
          <a:bodyPr>
            <a:normAutofit/>
          </a:bodyPr>
          <a:lstStyle/>
          <a:p>
            <a:pPr lvl="2"/>
            <a:r>
              <a:rPr lang="en-US" altLang="ko-KR" dirty="0" smtClean="0"/>
              <a:t>NO</a:t>
            </a:r>
            <a:r>
              <a:rPr lang="en-US" altLang="ko-KR" baseline="-25000" dirty="0" smtClean="0"/>
              <a:t>3</a:t>
            </a:r>
            <a:r>
              <a:rPr lang="en-US" altLang="ko-KR" dirty="0" smtClean="0"/>
              <a:t>, NO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: "Blue baby syndrome" in infants under six months - life threatening without immediate medical attention. Symptoms: Infant looks blue and has shortness of breath.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2051720" y="5301208"/>
            <a:ext cx="480291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http://www.bluebabysyndrome.org/87/how-to-identify-blue-baby-syndrome/ /</a:t>
            </a:r>
            <a:endParaRPr lang="ko-KR" altLang="en-US" sz="1000" dirty="0"/>
          </a:p>
        </p:txBody>
      </p:sp>
      <p:sp>
        <p:nvSpPr>
          <p:cNvPr id="5" name="직사각형 4"/>
          <p:cNvSpPr/>
          <p:nvPr/>
        </p:nvSpPr>
        <p:spPr>
          <a:xfrm>
            <a:off x="4211960" y="55892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dirty="0" smtClean="0"/>
              <a:t>Fingertips get swollen. Medically this is called as “Clubbing</a:t>
            </a:r>
            <a:endParaRPr lang="en-US" altLang="ko-KR" dirty="0"/>
          </a:p>
        </p:txBody>
      </p:sp>
      <p:pic>
        <p:nvPicPr>
          <p:cNvPr id="24578" name="Picture 2" descr="Blue Baby Syndro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348880"/>
            <a:ext cx="2905125" cy="2181226"/>
          </a:xfrm>
          <a:prstGeom prst="rect">
            <a:avLst/>
          </a:prstGeom>
          <a:noFill/>
        </p:spPr>
      </p:pic>
      <p:pic>
        <p:nvPicPr>
          <p:cNvPr id="24579" name="Picture 3" descr="How to Identify Blue Baby Syndro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772816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ulturaleutrop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20688"/>
            <a:ext cx="6408712" cy="4510987"/>
          </a:xfrm>
          <a:prstGeom prst="rect">
            <a:avLst/>
          </a:prstGeom>
          <a:noFill/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1331640" y="5373216"/>
            <a:ext cx="431400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/>
              <a:t>://library.thinkquest.org/04oct/01590/pollution/culturaleutroph.jpg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760640"/>
          </a:xfrm>
        </p:spPr>
        <p:txBody>
          <a:bodyPr>
            <a:normAutofit/>
          </a:bodyPr>
          <a:lstStyle/>
          <a:p>
            <a:r>
              <a:rPr lang="en-US" altLang="ko-KR" sz="2600" dirty="0" smtClean="0"/>
              <a:t>WQ criteria: The levels of the constituents (including pollutants) and other parameters indicating the water quality.  The criteria can be set</a:t>
            </a:r>
          </a:p>
          <a:p>
            <a:pPr lvl="1"/>
            <a:r>
              <a:rPr lang="en-US" altLang="ko-KR" sz="2200" dirty="0" smtClean="0"/>
              <a:t>For inorganic parameters:</a:t>
            </a:r>
          </a:p>
          <a:p>
            <a:pPr lvl="2"/>
            <a:r>
              <a:rPr lang="en-US" altLang="ko-KR" sz="2000" dirty="0" smtClean="0"/>
              <a:t>Anionic components: F, </a:t>
            </a:r>
            <a:r>
              <a:rPr lang="en-US" altLang="ko-KR" sz="2000" dirty="0" err="1" smtClean="0"/>
              <a:t>Cl</a:t>
            </a:r>
            <a:r>
              <a:rPr lang="en-US" altLang="ko-KR" sz="2000" dirty="0" smtClean="0"/>
              <a:t>, SO4, NO3, PO4</a:t>
            </a:r>
          </a:p>
          <a:p>
            <a:pPr lvl="2"/>
            <a:r>
              <a:rPr lang="en-US" altLang="ko-KR" sz="2000" dirty="0" smtClean="0"/>
              <a:t>Cationic components: All the metals, including heavy metals such as </a:t>
            </a:r>
            <a:r>
              <a:rPr lang="en-US" altLang="ko-KR" sz="2000" dirty="0" err="1" smtClean="0"/>
              <a:t>Pb</a:t>
            </a:r>
            <a:r>
              <a:rPr lang="en-US" altLang="ko-KR" sz="2000" dirty="0" smtClean="0"/>
              <a:t>, </a:t>
            </a:r>
            <a:r>
              <a:rPr lang="en-US" altLang="ko-KR" sz="2000" dirty="0" err="1" smtClean="0"/>
              <a:t>Cd</a:t>
            </a:r>
            <a:r>
              <a:rPr lang="en-US" altLang="ko-KR" sz="2000" dirty="0" smtClean="0"/>
              <a:t>, As, Se, Hg, etc.</a:t>
            </a:r>
          </a:p>
          <a:p>
            <a:pPr lvl="2"/>
            <a:r>
              <a:rPr lang="en-US" altLang="ko-KR" sz="2000" dirty="0" smtClean="0"/>
              <a:t>Neutral </a:t>
            </a:r>
            <a:r>
              <a:rPr lang="en-US" altLang="ko-KR" sz="2000" dirty="0" err="1" smtClean="0"/>
              <a:t>coponents</a:t>
            </a:r>
            <a:r>
              <a:rPr lang="en-US" altLang="ko-KR" sz="2000" dirty="0" smtClean="0"/>
              <a:t>: Si, O2</a:t>
            </a:r>
          </a:p>
          <a:p>
            <a:pPr lvl="1"/>
            <a:r>
              <a:rPr lang="en-US" altLang="ko-KR" sz="2200" dirty="0" smtClean="0"/>
              <a:t>For organic parameters: TDS, color, COD etc.</a:t>
            </a:r>
          </a:p>
          <a:p>
            <a:pPr lvl="1"/>
            <a:r>
              <a:rPr lang="en-US" altLang="ko-KR" sz="2200" dirty="0" smtClean="0"/>
              <a:t>For (micro)biological parameters: </a:t>
            </a:r>
            <a:r>
              <a:rPr lang="en-US" altLang="ko-KR" sz="2200" dirty="0" err="1" smtClean="0"/>
              <a:t>Coliforms</a:t>
            </a:r>
            <a:r>
              <a:rPr lang="en-US" altLang="ko-KR" sz="2200" dirty="0" smtClean="0"/>
              <a:t>, Salmonella, Viruses etc.</a:t>
            </a:r>
          </a:p>
          <a:p>
            <a:pPr lvl="1"/>
            <a:r>
              <a:rPr lang="en-US" altLang="ko-KR" sz="2200" dirty="0" smtClean="0"/>
              <a:t>For pesticides: </a:t>
            </a:r>
            <a:r>
              <a:rPr lang="en-US" altLang="ko-KR" sz="2200" dirty="0" err="1" smtClean="0"/>
              <a:t>Diazinon</a:t>
            </a:r>
            <a:r>
              <a:rPr lang="en-US" altLang="ko-KR" sz="2200" dirty="0" smtClean="0"/>
              <a:t>, Parathion, etc.</a:t>
            </a:r>
          </a:p>
          <a:p>
            <a:pPr lvl="1"/>
            <a:r>
              <a:rPr lang="en-US" altLang="ko-KR" sz="2200" dirty="0" smtClean="0"/>
              <a:t>For radio nuclides: </a:t>
            </a:r>
            <a:r>
              <a:rPr lang="en-US" altLang="ko-KR" sz="2200" baseline="30000" dirty="0" smtClean="0"/>
              <a:t>226</a:t>
            </a:r>
            <a:r>
              <a:rPr lang="en-US" altLang="ko-KR" sz="2200" dirty="0" smtClean="0"/>
              <a:t>Ra, </a:t>
            </a:r>
            <a:r>
              <a:rPr lang="en-US" altLang="ko-KR" sz="2200" baseline="30000" dirty="0" smtClean="0"/>
              <a:t>228</a:t>
            </a:r>
            <a:r>
              <a:rPr lang="en-US" altLang="ko-KR" sz="2200" dirty="0" smtClean="0"/>
              <a:t>Ra, alpha particle activity etc.</a:t>
            </a:r>
          </a:p>
          <a:p>
            <a:endParaRPr lang="en-US" altLang="ko-K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7467600" cy="5760640"/>
          </a:xfrm>
        </p:spPr>
        <p:txBody>
          <a:bodyPr>
            <a:normAutofit/>
          </a:bodyPr>
          <a:lstStyle/>
          <a:p>
            <a:r>
              <a:rPr lang="en-US" altLang="ko-KR" sz="2600" dirty="0" smtClean="0"/>
              <a:t>WQ standards: Sets of recommended (maximum) levels of the criteria to secure  the purpose of the water use</a:t>
            </a:r>
          </a:p>
          <a:p>
            <a:pPr lvl="1"/>
            <a:r>
              <a:rPr lang="en-US" altLang="ko-KR" sz="2200" dirty="0" smtClean="0"/>
              <a:t>Drinking water standards</a:t>
            </a:r>
          </a:p>
          <a:p>
            <a:pPr lvl="2"/>
            <a:r>
              <a:rPr lang="en-US" altLang="ko-KR" sz="2000" dirty="0" smtClean="0">
                <a:hlinkClick r:id="rId2"/>
              </a:rPr>
              <a:t>WHO</a:t>
            </a:r>
            <a:r>
              <a:rPr lang="en-US" altLang="ko-KR" sz="2000" dirty="0" smtClean="0"/>
              <a:t>, </a:t>
            </a:r>
            <a:r>
              <a:rPr lang="en-US" altLang="ko-KR" sz="2000" dirty="0" smtClean="0">
                <a:hlinkClick r:id="rId3"/>
              </a:rPr>
              <a:t>USEPA</a:t>
            </a:r>
            <a:r>
              <a:rPr lang="en-US" altLang="ko-KR" sz="2000" dirty="0" smtClean="0"/>
              <a:t>, </a:t>
            </a:r>
            <a:r>
              <a:rPr lang="en-US" altLang="ko-KR" sz="2000" dirty="0" smtClean="0">
                <a:hlinkClick r:id="rId4"/>
              </a:rPr>
              <a:t>EU</a:t>
            </a:r>
            <a:r>
              <a:rPr lang="en-US" altLang="ko-KR" sz="2000" dirty="0" smtClean="0"/>
              <a:t>, ROK (see the Table on the next page)</a:t>
            </a:r>
          </a:p>
          <a:p>
            <a:pPr lvl="1"/>
            <a:r>
              <a:rPr lang="en-US" altLang="ko-KR" sz="2200" dirty="0" smtClean="0"/>
              <a:t>Surface water standards</a:t>
            </a:r>
          </a:p>
          <a:p>
            <a:pPr lvl="1"/>
            <a:r>
              <a:rPr lang="en-US" altLang="ko-KR" sz="2200" dirty="0" smtClean="0"/>
              <a:t>Groundwater standards</a:t>
            </a:r>
          </a:p>
          <a:p>
            <a:pPr lvl="2"/>
            <a:r>
              <a:rPr lang="en-US" altLang="ko-KR" sz="2000" dirty="0" smtClean="0">
                <a:hlinkClick r:id="rId5"/>
              </a:rPr>
              <a:t>Groundwater quality standard of ROK</a:t>
            </a:r>
            <a:endParaRPr lang="en-US" altLang="ko-KR" sz="2000" dirty="0" smtClean="0"/>
          </a:p>
          <a:p>
            <a:pPr lvl="1"/>
            <a:r>
              <a:rPr lang="en-US" altLang="ko-KR" sz="2200" dirty="0" smtClean="0"/>
              <a:t>WQ standard for finfish</a:t>
            </a:r>
          </a:p>
          <a:p>
            <a:pPr lvl="1"/>
            <a:r>
              <a:rPr lang="en-US" altLang="ko-KR" sz="2200" dirty="0" smtClean="0"/>
              <a:t>WQ standard for paddy rice</a:t>
            </a:r>
          </a:p>
          <a:p>
            <a:pPr lvl="1"/>
            <a:r>
              <a:rPr lang="en-US" altLang="ko-KR" sz="2200" dirty="0" smtClean="0"/>
              <a:t>etc</a:t>
            </a:r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oohee21.com.ne.kr/ncwppicture/ws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5" y="4749"/>
            <a:ext cx="4856156" cy="6853251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5436096" y="4941168"/>
            <a:ext cx="27398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http://moohee21.com.ne.kr/NCWP.html</a:t>
            </a:r>
            <a:endParaRPr lang="ko-KR" altLang="en-US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5436096" y="692696"/>
            <a:ext cx="2993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Drinking water standards of</a:t>
            </a:r>
          </a:p>
          <a:p>
            <a:r>
              <a:rPr lang="en-US" altLang="ko-KR" dirty="0" smtClean="0"/>
              <a:t>The Republic of Korea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ngormix.com/images/e_articles/1160_0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454587"/>
            <a:ext cx="4133850" cy="4610100"/>
          </a:xfrm>
          <a:prstGeom prst="rect">
            <a:avLst/>
          </a:prstGeom>
          <a:noFill/>
        </p:spPr>
      </p:pic>
      <p:pic>
        <p:nvPicPr>
          <p:cNvPr id="1028" name="Picture 4" descr="http://www.engormix.com/images/e_articles/1160_0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54587"/>
            <a:ext cx="4133850" cy="4562476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539552" y="6063099"/>
            <a:ext cx="77048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http://en.engormix.com/MA-aquaculture/articles/aquaculture-water-quality-disease-t1160/165-p0.htm</a:t>
            </a:r>
            <a:endParaRPr lang="ko-KR" alt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908720"/>
            <a:ext cx="3659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WQ standard for finfish (Australia)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548680"/>
            <a:ext cx="8496944" cy="2952327"/>
          </a:xfrm>
        </p:spPr>
        <p:txBody>
          <a:bodyPr>
            <a:normAutofit lnSpcReduction="10000"/>
          </a:bodyPr>
          <a:lstStyle/>
          <a:p>
            <a:r>
              <a:rPr lang="en-US" altLang="ko-KR" dirty="0" smtClean="0"/>
              <a:t>Potential health effects from ingestion of water</a:t>
            </a:r>
          </a:p>
          <a:p>
            <a:pPr lvl="1"/>
            <a:r>
              <a:rPr lang="en-US" altLang="ko-KR" dirty="0" smtClean="0"/>
              <a:t>Inorganic</a:t>
            </a:r>
          </a:p>
          <a:p>
            <a:pPr lvl="2"/>
            <a:r>
              <a:rPr lang="en-US" altLang="ko-KR" dirty="0" smtClean="0"/>
              <a:t>As: Skin damage; circulatory system problems; increased risk of cancer</a:t>
            </a:r>
          </a:p>
          <a:p>
            <a:pPr lvl="2"/>
            <a:r>
              <a:rPr lang="en-US" altLang="ko-KR" dirty="0" err="1" smtClean="0"/>
              <a:t>Pb</a:t>
            </a:r>
            <a:r>
              <a:rPr lang="en-US" altLang="ko-KR" dirty="0" smtClean="0"/>
              <a:t>: Infants and children-delays in physical or mental development. Adults-kidney problems; high blood pressure</a:t>
            </a:r>
          </a:p>
        </p:txBody>
      </p:sp>
      <p:pic>
        <p:nvPicPr>
          <p:cNvPr id="18436" name="Picture 4" descr="http://colonelspeaks.files.wordpress.com/2010/06/lead_arsenic_poisoning.gif?w=6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284984"/>
            <a:ext cx="4286250" cy="3038476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2195736" y="645333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http://colonelspeaks.wordpress.com/tag/mass-poisoning/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erc.carleton.edu/images/health09/arsenic_poison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556792"/>
            <a:ext cx="5753100" cy="3895725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323528" y="558924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http://serc.carleton.edu/NAGTWorkshops/health10/overview.html</a:t>
            </a:r>
            <a:endParaRPr lang="ko-KR" altLang="en-US" sz="1000" dirty="0"/>
          </a:p>
        </p:txBody>
      </p:sp>
      <p:pic>
        <p:nvPicPr>
          <p:cNvPr id="19460" name="Picture 4" descr="http://atlas-emergency-medicine.org.ua/ch.12_files/image0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556792"/>
            <a:ext cx="3105150" cy="4552951"/>
          </a:xfrm>
          <a:prstGeom prst="rect">
            <a:avLst/>
          </a:prstGeom>
          <a:noFill/>
        </p:spPr>
      </p:pic>
      <p:sp>
        <p:nvSpPr>
          <p:cNvPr id="7" name="직사각형 6"/>
          <p:cNvSpPr/>
          <p:nvPr/>
        </p:nvSpPr>
        <p:spPr>
          <a:xfrm>
            <a:off x="5687616" y="6165304"/>
            <a:ext cx="34563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http://atlas-emergency-medicine.org.ua/ch.12.htm</a:t>
            </a:r>
            <a:endParaRPr lang="ko-KR" alt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90872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Arsenic (As) poisoning</a:t>
            </a:r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1043608" y="5301208"/>
            <a:ext cx="6318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Image courtesy of Paul </a:t>
            </a:r>
            <a:r>
              <a:rPr lang="en-US" altLang="ko-KR" dirty="0" err="1" smtClean="0"/>
              <a:t>Traughber</a:t>
            </a:r>
            <a:r>
              <a:rPr lang="en-US" altLang="ko-KR" dirty="0" smtClean="0"/>
              <a:t>, M.D., Boise, Idaho.</a:t>
            </a:r>
          </a:p>
          <a:p>
            <a:r>
              <a:rPr lang="en-US" altLang="ko-KR" dirty="0" smtClean="0"/>
              <a:t>This X-ray shows white bands of lead collected in the growth plates of the knee joints of a child</a:t>
            </a:r>
            <a:endParaRPr lang="en-US" altLang="ko-KR" dirty="0"/>
          </a:p>
        </p:txBody>
      </p:sp>
      <p:pic>
        <p:nvPicPr>
          <p:cNvPr id="20484" name="Picture 4" descr="http://content.revolutionhealth.com/contentimages/h99912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268760"/>
            <a:ext cx="5706447" cy="372159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43608" y="692696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Lead (</a:t>
            </a:r>
            <a:r>
              <a:rPr lang="en-US" altLang="ko-KR" dirty="0" err="1" smtClean="0"/>
              <a:t>Pb</a:t>
            </a:r>
            <a:r>
              <a:rPr lang="en-US" altLang="ko-KR" dirty="0" smtClean="0"/>
              <a:t>) poisoning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3275856" y="5013176"/>
            <a:ext cx="53103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http://www.revolutionhealth.com/articles/x-ray-of-lead-poisoning-in-a-child/zm6084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548681"/>
            <a:ext cx="8496944" cy="576064"/>
          </a:xfrm>
        </p:spPr>
        <p:txBody>
          <a:bodyPr>
            <a:normAutofit/>
          </a:bodyPr>
          <a:lstStyle/>
          <a:p>
            <a:pPr lvl="2"/>
            <a:r>
              <a:rPr lang="en-US" altLang="ko-KR" dirty="0" err="1" smtClean="0"/>
              <a:t>Cd</a:t>
            </a:r>
            <a:r>
              <a:rPr lang="en-US" altLang="ko-KR" dirty="0" smtClean="0"/>
              <a:t>: ‘</a:t>
            </a:r>
            <a:r>
              <a:rPr lang="en-US" altLang="ko-KR" dirty="0" err="1" smtClean="0"/>
              <a:t>Itai-Itai</a:t>
            </a:r>
            <a:r>
              <a:rPr lang="en-US" altLang="ko-KR" dirty="0" smtClean="0"/>
              <a:t>’ disease, kidney damage</a:t>
            </a:r>
          </a:p>
        </p:txBody>
      </p:sp>
      <p:pic>
        <p:nvPicPr>
          <p:cNvPr id="21506" name="Picture 2" descr="http://2.bp.blogspot.com/_RLAiIu23kKE/TDqgsXH41LI/AAAAAAAAEaA/BEmcN6WUdpc/s1600/.Itai-itai+disea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340768"/>
            <a:ext cx="2038350" cy="3857625"/>
          </a:xfrm>
          <a:prstGeom prst="rect">
            <a:avLst/>
          </a:prstGeom>
          <a:noFill/>
        </p:spPr>
      </p:pic>
      <p:sp>
        <p:nvSpPr>
          <p:cNvPr id="7" name="직사각형 6"/>
          <p:cNvSpPr/>
          <p:nvPr/>
        </p:nvSpPr>
        <p:spPr>
          <a:xfrm>
            <a:off x="2483768" y="5301208"/>
            <a:ext cx="25875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http://pollutionpictures.blogspot.com/</a:t>
            </a:r>
            <a:endParaRPr lang="ko-KR" alt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560</TotalTime>
  <Words>472</Words>
  <Application>Microsoft Office PowerPoint</Application>
  <PresentationFormat>화면 슬라이드 쇼(4:3)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테크닉</vt:lpstr>
      <vt:lpstr>Ch.3. Water Quality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***</cp:lastModifiedBy>
  <cp:revision>60</cp:revision>
  <dcterms:created xsi:type="dcterms:W3CDTF">2012-02-18T07:01:10Z</dcterms:created>
  <dcterms:modified xsi:type="dcterms:W3CDTF">2012-03-02T06:56:14Z</dcterms:modified>
</cp:coreProperties>
</file>